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7"/>
    <p:sldId id="257" r:id="rId28"/>
    <p:sldId id="258" r:id="rId29"/>
    <p:sldId id="259" r:id="rId30"/>
    <p:sldId id="260" r:id="rId31"/>
    <p:sldId id="261" r:id="rId32"/>
    <p:sldId id="262" r:id="rId33"/>
    <p:sldId id="263" r:id="rId34"/>
    <p:sldId id="264" r:id="rId35"/>
    <p:sldId id="265" r:id="rId36"/>
    <p:sldId id="266" r:id="rId3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ial" charset="1" panose="020B0502020202020204"/>
      <p:regular r:id="rId10"/>
    </p:embeddedFont>
    <p:embeddedFont>
      <p:font typeface="Arial Bold" charset="1" panose="020B0802020202020204"/>
      <p:regular r:id="rId11"/>
    </p:embeddedFont>
    <p:embeddedFont>
      <p:font typeface="Arial Italics" charset="1" panose="020B0502020202090204"/>
      <p:regular r:id="rId12"/>
    </p:embeddedFont>
    <p:embeddedFont>
      <p:font typeface="Arial Bold Italics" charset="1" panose="020B0802020202090204"/>
      <p:regular r:id="rId13"/>
    </p:embeddedFont>
    <p:embeddedFont>
      <p:font typeface="Zen Maru Gothic" charset="1" panose="00000000000000000000"/>
      <p:regular r:id="rId14"/>
    </p:embeddedFont>
    <p:embeddedFont>
      <p:font typeface="Zen Maru Gothic Bold" charset="1" panose="00000000000000000000"/>
      <p:regular r:id="rId15"/>
    </p:embeddedFont>
    <p:embeddedFont>
      <p:font typeface="Zen Maru Gothic Light" charset="1" panose="00000000000000000000"/>
      <p:regular r:id="rId16"/>
    </p:embeddedFont>
    <p:embeddedFont>
      <p:font typeface="Zen Maru Gothic Medium" charset="1" panose="00000000000000000000"/>
      <p:regular r:id="rId17"/>
    </p:embeddedFont>
    <p:embeddedFont>
      <p:font typeface="Zen Maru Gothic Heavy" charset="1" panose="00000000000000000000"/>
      <p:regular r:id="rId18"/>
    </p:embeddedFont>
    <p:embeddedFont>
      <p:font typeface="TT Rounds Condensed" charset="1" panose="02000506030000020003"/>
      <p:regular r:id="rId19"/>
    </p:embeddedFont>
    <p:embeddedFont>
      <p:font typeface="TT Rounds Condensed Bold" charset="1" panose="02000806030000020003"/>
      <p:regular r:id="rId20"/>
    </p:embeddedFont>
    <p:embeddedFont>
      <p:font typeface="TT Rounds Condensed Italics" charset="1" panose="02000506030000090003"/>
      <p:regular r:id="rId21"/>
    </p:embeddedFont>
    <p:embeddedFont>
      <p:font typeface="TT Rounds Condensed Bold Italics" charset="1" panose="02000806030000090003"/>
      <p:regular r:id="rId22"/>
    </p:embeddedFont>
    <p:embeddedFont>
      <p:font typeface="TT Rounds Condensed Thin" charset="1" panose="02000503020000020003"/>
      <p:regular r:id="rId23"/>
    </p:embeddedFont>
    <p:embeddedFont>
      <p:font typeface="TT Rounds Condensed Thin Italics" charset="1" panose="02000503020000090003"/>
      <p:regular r:id="rId24"/>
    </p:embeddedFont>
    <p:embeddedFont>
      <p:font typeface="TT Rounds Condensed Heavy" charset="1" panose="02000506030000020003"/>
      <p:regular r:id="rId25"/>
    </p:embeddedFont>
    <p:embeddedFont>
      <p:font typeface="TT Rounds Condensed Heavy Italics" charset="1" panose="02000506000000090003"/>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slides/slide1.xml" Type="http://schemas.openxmlformats.org/officeDocument/2006/relationships/slide"/><Relationship Id="rId28" Target="slides/slide2.xml" Type="http://schemas.openxmlformats.org/officeDocument/2006/relationships/slide"/><Relationship Id="rId29" Target="slides/slide3.xml" Type="http://schemas.openxmlformats.org/officeDocument/2006/relationships/slide"/><Relationship Id="rId3" Target="viewProps.xml" Type="http://schemas.openxmlformats.org/officeDocument/2006/relationships/viewProps"/><Relationship Id="rId30" Target="slides/slide4.xml" Type="http://schemas.openxmlformats.org/officeDocument/2006/relationships/slide"/><Relationship Id="rId31" Target="slides/slide5.xml" Type="http://schemas.openxmlformats.org/officeDocument/2006/relationships/slide"/><Relationship Id="rId32" Target="slides/slide6.xml" Type="http://schemas.openxmlformats.org/officeDocument/2006/relationships/slide"/><Relationship Id="rId33" Target="slides/slide7.xml" Type="http://schemas.openxmlformats.org/officeDocument/2006/relationships/slide"/><Relationship Id="rId34" Target="slides/slide8.xml" Type="http://schemas.openxmlformats.org/officeDocument/2006/relationships/slide"/><Relationship Id="rId35" Target="slides/slide9.xml" Type="http://schemas.openxmlformats.org/officeDocument/2006/relationships/slide"/><Relationship Id="rId36" Target="slides/slide10.xml" Type="http://schemas.openxmlformats.org/officeDocument/2006/relationships/slide"/><Relationship Id="rId37" Target="slides/slide11.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grpSp>
        <p:nvGrpSpPr>
          <p:cNvPr name="Group 9" id="9"/>
          <p:cNvGrpSpPr/>
          <p:nvPr/>
        </p:nvGrpSpPr>
        <p:grpSpPr>
          <a:xfrm rot="0">
            <a:off x="669801" y="4628646"/>
            <a:ext cx="16948398" cy="5007224"/>
            <a:chOff x="0" y="0"/>
            <a:chExt cx="22597864" cy="6676298"/>
          </a:xfrm>
        </p:grpSpPr>
        <p:sp>
          <p:nvSpPr>
            <p:cNvPr name="Freeform 10" id="10"/>
            <p:cNvSpPr/>
            <p:nvPr/>
          </p:nvSpPr>
          <p:spPr>
            <a:xfrm flipH="false" flipV="false" rot="0">
              <a:off x="0" y="0"/>
              <a:ext cx="22597872" cy="6676263"/>
            </a:xfrm>
            <a:custGeom>
              <a:avLst/>
              <a:gdLst/>
              <a:ahLst/>
              <a:cxnLst/>
              <a:rect r="r" b="b" t="t" l="l"/>
              <a:pathLst>
                <a:path h="6676263" w="22597872">
                  <a:moveTo>
                    <a:pt x="0" y="0"/>
                  </a:moveTo>
                  <a:lnTo>
                    <a:pt x="22597872" y="0"/>
                  </a:lnTo>
                  <a:lnTo>
                    <a:pt x="22597872" y="6676263"/>
                  </a:lnTo>
                  <a:lnTo>
                    <a:pt x="0" y="6676263"/>
                  </a:lnTo>
                  <a:close/>
                </a:path>
              </a:pathLst>
            </a:custGeom>
            <a:solidFill>
              <a:srgbClr val="465359"/>
            </a:solidFill>
          </p:spPr>
        </p:sp>
      </p:grpSp>
      <p:sp>
        <p:nvSpPr>
          <p:cNvPr name="TextBox 11" id="11"/>
          <p:cNvSpPr txBox="true"/>
          <p:nvPr/>
        </p:nvSpPr>
        <p:spPr>
          <a:xfrm rot="0">
            <a:off x="2130102" y="2682923"/>
            <a:ext cx="13533120" cy="1470477"/>
          </a:xfrm>
          <a:prstGeom prst="rect">
            <a:avLst/>
          </a:prstGeom>
        </p:spPr>
        <p:txBody>
          <a:bodyPr anchor="t" rtlCol="false" tIns="0" lIns="0" bIns="0" rIns="0">
            <a:spAutoFit/>
          </a:bodyPr>
          <a:lstStyle/>
          <a:p>
            <a:pPr algn="ctr">
              <a:lnSpc>
                <a:spcPts val="5831"/>
              </a:lnSpc>
            </a:pPr>
            <a:r>
              <a:rPr lang="en-US" sz="4859">
                <a:solidFill>
                  <a:srgbClr val="1CADE4"/>
                </a:solidFill>
                <a:latin typeface="Arial Bold"/>
              </a:rPr>
              <a:t>Keylogger &amp; security implementation</a:t>
            </a:r>
          </a:p>
        </p:txBody>
      </p:sp>
      <p:sp>
        <p:nvSpPr>
          <p:cNvPr name="TextBox 12" id="12"/>
          <p:cNvSpPr txBox="true"/>
          <p:nvPr/>
        </p:nvSpPr>
        <p:spPr>
          <a:xfrm rot="0">
            <a:off x="-403233" y="1501952"/>
            <a:ext cx="18907092" cy="880972"/>
          </a:xfrm>
          <a:prstGeom prst="rect">
            <a:avLst/>
          </a:prstGeom>
        </p:spPr>
        <p:txBody>
          <a:bodyPr anchor="t" rtlCol="false" tIns="0" lIns="0" bIns="0" rIns="0">
            <a:spAutoFit/>
          </a:bodyPr>
          <a:lstStyle/>
          <a:p>
            <a:pPr algn="ctr">
              <a:lnSpc>
                <a:spcPts val="5759"/>
              </a:lnSpc>
            </a:pPr>
            <a:r>
              <a:rPr lang="en-US" sz="4800">
                <a:solidFill>
                  <a:srgbClr val="1482AC"/>
                </a:solidFill>
                <a:latin typeface="Arial Bold"/>
              </a:rPr>
              <a:t>CAPSTONE PROJECT</a:t>
            </a:r>
          </a:p>
        </p:txBody>
      </p:sp>
      <p:sp>
        <p:nvSpPr>
          <p:cNvPr name="TextBox 13" id="13"/>
          <p:cNvSpPr txBox="true"/>
          <p:nvPr/>
        </p:nvSpPr>
        <p:spPr>
          <a:xfrm rot="0">
            <a:off x="4767734" y="6858592"/>
            <a:ext cx="11787394" cy="1438275"/>
          </a:xfrm>
          <a:prstGeom prst="rect">
            <a:avLst/>
          </a:prstGeom>
        </p:spPr>
        <p:txBody>
          <a:bodyPr anchor="t" rtlCol="false" tIns="0" lIns="0" bIns="0" rIns="0">
            <a:spAutoFit/>
          </a:bodyPr>
          <a:lstStyle/>
          <a:p>
            <a:pPr algn="l">
              <a:lnSpc>
                <a:spcPts val="3600"/>
              </a:lnSpc>
            </a:pPr>
            <a:r>
              <a:rPr lang="en-US" sz="3000">
                <a:solidFill>
                  <a:srgbClr val="1482AC"/>
                </a:solidFill>
                <a:latin typeface="Arial Bold"/>
              </a:rPr>
              <a:t>Presented By:</a:t>
            </a:r>
          </a:p>
          <a:p>
            <a:pPr algn="l">
              <a:lnSpc>
                <a:spcPts val="3600"/>
              </a:lnSpc>
            </a:pPr>
            <a:r>
              <a:rPr lang="en-US" sz="3000">
                <a:solidFill>
                  <a:srgbClr val="1482AC"/>
                </a:solidFill>
                <a:latin typeface="Arial Bold"/>
              </a:rPr>
              <a:t>S.Shibi – Fatima Michael college of Engg &amp; Tech- Computer Science and Engineering</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References</a:t>
            </a:r>
          </a:p>
        </p:txBody>
      </p:sp>
      <p:sp>
        <p:nvSpPr>
          <p:cNvPr name="TextBox 10" id="10"/>
          <p:cNvSpPr txBox="true"/>
          <p:nvPr/>
        </p:nvSpPr>
        <p:spPr>
          <a:xfrm rot="0">
            <a:off x="963228" y="1960659"/>
            <a:ext cx="16361543" cy="6956646"/>
          </a:xfrm>
          <a:prstGeom prst="rect">
            <a:avLst/>
          </a:prstGeom>
        </p:spPr>
        <p:txBody>
          <a:bodyPr anchor="t" rtlCol="false" tIns="0" lIns="0" bIns="0" rIns="0">
            <a:spAutoFit/>
          </a:bodyPr>
          <a:lstStyle/>
          <a:p>
            <a:pPr algn="l" marL="651510" indent="-325755" lvl="1">
              <a:lnSpc>
                <a:spcPts val="4752"/>
              </a:lnSpc>
              <a:buFont typeface="Arial"/>
              <a:buChar char="•"/>
            </a:pPr>
            <a:r>
              <a:rPr lang="en-US" sz="3600" spc="-29">
                <a:solidFill>
                  <a:srgbClr val="404040"/>
                </a:solidFill>
                <a:latin typeface="Zen Maru Gothic"/>
              </a:rPr>
              <a:t>Practical Malware Analysis: The Hands-On Guide to Dissecting Malicious Software" by Michael Sikorski and Andrew Honig."The Art of Memory Forensics: Detecting Malware and Threats in Windows, Linux, and Mac Memory" by Michael Hale Ligh, Andrew Case, Jamie Levy, and Aaron Walters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2286001" y="4109322"/>
            <a:ext cx="13765236" cy="1982629"/>
          </a:xfrm>
          <a:prstGeom prst="rect">
            <a:avLst/>
          </a:prstGeom>
        </p:spPr>
        <p:txBody>
          <a:bodyPr anchor="t" rtlCol="false" tIns="0" lIns="0" bIns="0" rIns="0">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1365800" y="797697"/>
            <a:ext cx="15590520" cy="1982629"/>
          </a:xfrm>
          <a:prstGeom prst="rect">
            <a:avLst/>
          </a:prstGeom>
        </p:spPr>
        <p:txBody>
          <a:bodyPr anchor="t" rtlCol="false" tIns="0" lIns="0" bIns="0" rIns="0">
            <a:spAutoFit/>
          </a:bodyPr>
          <a:lstStyle/>
          <a:p>
            <a:pPr algn="l">
              <a:lnSpc>
                <a:spcPts val="5040"/>
              </a:lnSpc>
            </a:pPr>
            <a:r>
              <a:rPr lang="en-US" sz="4200">
                <a:solidFill>
                  <a:srgbClr val="002060"/>
                </a:solidFill>
                <a:latin typeface="Arial Bold"/>
              </a:rPr>
              <a:t>OUTLINE</a:t>
            </a:r>
          </a:p>
        </p:txBody>
      </p:sp>
      <p:sp>
        <p:nvSpPr>
          <p:cNvPr name="TextBox 10" id="10"/>
          <p:cNvSpPr txBox="true"/>
          <p:nvPr/>
        </p:nvSpPr>
        <p:spPr>
          <a:xfrm rot="0">
            <a:off x="1348740" y="2378877"/>
            <a:ext cx="16345650" cy="7862403"/>
          </a:xfrm>
          <a:prstGeom prst="rect">
            <a:avLst/>
          </a:prstGeom>
        </p:spPr>
        <p:txBody>
          <a:bodyPr anchor="t" rtlCol="false" tIns="0" lIns="0" bIns="0" rIns="0">
            <a:spAutoFit/>
          </a:bodyPr>
          <a:lstStyle/>
          <a:p>
            <a:pPr algn="l">
              <a:lnSpc>
                <a:spcPts val="3960"/>
              </a:lnSpc>
            </a:pPr>
            <a:r>
              <a:rPr lang="en-US" sz="3000">
                <a:solidFill>
                  <a:srgbClr val="404040"/>
                </a:solidFill>
                <a:latin typeface="Arial Bold"/>
              </a:rPr>
              <a:t>  </a:t>
            </a:r>
          </a:p>
          <a:p>
            <a:pPr algn="l" marL="542925" indent="-271462" lvl="1">
              <a:lnSpc>
                <a:spcPts val="3960"/>
              </a:lnSpc>
              <a:buFont typeface="Arial"/>
              <a:buChar char="•"/>
            </a:pPr>
            <a:r>
              <a:rPr lang="en-US" sz="3000">
                <a:solidFill>
                  <a:srgbClr val="404040"/>
                </a:solidFill>
                <a:latin typeface="Arial Bold"/>
              </a:rPr>
              <a:t>Problem Statement </a:t>
            </a:r>
            <a:r>
              <a:rPr lang="en-US" sz="3000">
                <a:solidFill>
                  <a:srgbClr val="404040"/>
                </a:solidFill>
                <a:latin typeface="Arial"/>
              </a:rPr>
              <a:t>(Should not include solution)</a:t>
            </a:r>
          </a:p>
          <a:p>
            <a:pPr algn="l" marL="542925" indent="-271462" lvl="1">
              <a:lnSpc>
                <a:spcPts val="3960"/>
              </a:lnSpc>
              <a:buFont typeface="Arial"/>
              <a:buChar char="•"/>
            </a:pPr>
            <a:r>
              <a:rPr lang="en-US" sz="3000">
                <a:solidFill>
                  <a:srgbClr val="404040"/>
                </a:solidFill>
                <a:latin typeface="Arial Bold"/>
              </a:rPr>
              <a:t>Proposed System/Solution</a:t>
            </a:r>
          </a:p>
          <a:p>
            <a:pPr algn="l" marL="542925" indent="-271462" lvl="1">
              <a:lnSpc>
                <a:spcPts val="3960"/>
              </a:lnSpc>
              <a:buFont typeface="Arial"/>
              <a:buChar char="•"/>
            </a:pPr>
            <a:r>
              <a:rPr lang="en-US" sz="3000">
                <a:solidFill>
                  <a:srgbClr val="404040"/>
                </a:solidFill>
                <a:latin typeface="Arial Bold"/>
              </a:rPr>
              <a:t>System Development Approach </a:t>
            </a:r>
            <a:r>
              <a:rPr lang="en-US" sz="3000">
                <a:solidFill>
                  <a:srgbClr val="404040"/>
                </a:solidFill>
                <a:latin typeface="Arial"/>
              </a:rPr>
              <a:t>(Technology Used) </a:t>
            </a:r>
          </a:p>
          <a:p>
            <a:pPr algn="l" marL="542925" indent="-271462" lvl="1">
              <a:lnSpc>
                <a:spcPts val="3960"/>
              </a:lnSpc>
              <a:buFont typeface="Arial"/>
              <a:buChar char="•"/>
            </a:pPr>
            <a:r>
              <a:rPr lang="en-US" sz="3000">
                <a:solidFill>
                  <a:srgbClr val="404040"/>
                </a:solidFill>
                <a:latin typeface="Arial Bold"/>
              </a:rPr>
              <a:t>Algorithm &amp; Deployment  </a:t>
            </a:r>
          </a:p>
          <a:p>
            <a:pPr algn="l" marL="542925" indent="-271462" lvl="1">
              <a:lnSpc>
                <a:spcPts val="3960"/>
              </a:lnSpc>
              <a:buFont typeface="Arial"/>
              <a:buChar char="•"/>
            </a:pPr>
            <a:r>
              <a:rPr lang="en-US" sz="3000">
                <a:solidFill>
                  <a:srgbClr val="404040"/>
                </a:solidFill>
                <a:latin typeface="Arial Bold"/>
              </a:rPr>
              <a:t>Result (Output Image)</a:t>
            </a:r>
          </a:p>
          <a:p>
            <a:pPr algn="l" marL="542925" indent="-271462" lvl="1">
              <a:lnSpc>
                <a:spcPts val="3960"/>
              </a:lnSpc>
              <a:buFont typeface="Arial"/>
              <a:buChar char="•"/>
            </a:pPr>
            <a:r>
              <a:rPr lang="en-US" sz="3000">
                <a:solidFill>
                  <a:srgbClr val="404040"/>
                </a:solidFill>
                <a:latin typeface="Arial Bold"/>
              </a:rPr>
              <a:t>Conclusion</a:t>
            </a:r>
          </a:p>
          <a:p>
            <a:pPr algn="l" marL="542925" indent="-271462" lvl="1">
              <a:lnSpc>
                <a:spcPts val="3960"/>
              </a:lnSpc>
              <a:buFont typeface="Arial"/>
              <a:buChar char="•"/>
            </a:pPr>
            <a:r>
              <a:rPr lang="en-US" sz="3000">
                <a:solidFill>
                  <a:srgbClr val="404040"/>
                </a:solidFill>
                <a:latin typeface="Arial Bold"/>
              </a:rPr>
              <a:t>Future Scope</a:t>
            </a:r>
          </a:p>
          <a:p>
            <a:pPr algn="l" marL="542925" indent="-271462" lvl="1">
              <a:lnSpc>
                <a:spcPts val="3960"/>
              </a:lnSpc>
              <a:buFont typeface="Arial"/>
              <a:buChar char="•"/>
            </a:pPr>
            <a:r>
              <a:rPr lang="en-US" sz="3000">
                <a:solidFill>
                  <a:srgbClr val="404040"/>
                </a:solidFill>
                <a:latin typeface="Arial Bold"/>
              </a:rPr>
              <a:t>References</a:t>
            </a:r>
          </a:p>
          <a:p>
            <a:pPr algn="l" marL="542925" indent="-271462" lvl="1">
              <a:lnSpc>
                <a:spcPts val="396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Problem Statement</a:t>
            </a:r>
          </a:p>
        </p:txBody>
      </p:sp>
      <p:sp>
        <p:nvSpPr>
          <p:cNvPr name="TextBox 10" id="10"/>
          <p:cNvSpPr txBox="true"/>
          <p:nvPr/>
        </p:nvSpPr>
        <p:spPr>
          <a:xfrm rot="0">
            <a:off x="770044" y="1854543"/>
            <a:ext cx="16361543" cy="6966171"/>
          </a:xfrm>
          <a:prstGeom prst="rect">
            <a:avLst/>
          </a:prstGeom>
        </p:spPr>
        <p:txBody>
          <a:bodyPr anchor="t" rtlCol="false" tIns="0" lIns="0" bIns="0" rIns="0">
            <a:spAutoFit/>
          </a:bodyPr>
          <a:lstStyle/>
          <a:p>
            <a:pPr algn="l" marL="760095" indent="-380048" lvl="1">
              <a:lnSpc>
                <a:spcPts val="5544"/>
              </a:lnSpc>
              <a:buFont typeface="Arial"/>
              <a:buChar char="•"/>
            </a:pPr>
            <a:r>
              <a:rPr lang="en-US" sz="4200" spc="-34">
                <a:solidFill>
                  <a:srgbClr val="0F0F0F"/>
                </a:solidFill>
                <a:latin typeface="Zen Maru Gothic"/>
              </a:rPr>
              <a:t>Example:  The problem statement for Keloggers revolves around the need to secure computer systems from keyloggers, which are malicious software designed to record keystrokes. The objective is to prevent sensitive information such as passwords, credit card numbers, and other confidential data from being captured and misused by attackers.</a:t>
            </a:r>
            <a:r>
              <a:rPr lang="en-US" sz="4200" spc="-34">
                <a:solidFill>
                  <a:srgbClr val="ECECEC"/>
                </a:solidFill>
                <a:latin typeface="Zen Maru Gothic"/>
              </a:rPr>
              <a:t> </a:t>
            </a:r>
          </a:p>
          <a:p>
            <a:pPr algn="l" marL="651510" indent="-325755" lvl="1">
              <a:lnSpc>
                <a:spcPts val="4752"/>
              </a:lnSpc>
            </a:pPr>
          </a:p>
          <a:p>
            <a:pPr algn="l" marL="651510" indent="-325755" lvl="1">
              <a:lnSpc>
                <a:spcPts val="4752"/>
              </a:lnSpc>
            </a:pPr>
            <a:r>
              <a:rPr lang="en-US" sz="3600" spc="-29">
                <a:solidFill>
                  <a:srgbClr val="0F0F0F"/>
                </a:solidFill>
                <a:latin typeface="Zen Maru Gothic"/>
              </a:rPr>
              <a:t>.</a:t>
            </a:r>
          </a:p>
          <a:p>
            <a:pPr algn="l" marL="760095" indent="-380048" lvl="1">
              <a:lnSpc>
                <a:spcPts val="5544"/>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Proposed Solution</a:t>
            </a:r>
          </a:p>
        </p:txBody>
      </p:sp>
      <p:sp>
        <p:nvSpPr>
          <p:cNvPr name="TextBox 10" id="10"/>
          <p:cNvSpPr txBox="true"/>
          <p:nvPr/>
        </p:nvSpPr>
        <p:spPr>
          <a:xfrm rot="0">
            <a:off x="753946" y="1657737"/>
            <a:ext cx="17237348" cy="8273570"/>
          </a:xfrm>
          <a:prstGeom prst="rect">
            <a:avLst/>
          </a:prstGeom>
        </p:spPr>
        <p:txBody>
          <a:bodyPr anchor="t" rtlCol="false" tIns="0" lIns="0" bIns="0" rIns="0">
            <a:spAutoFit/>
          </a:bodyPr>
          <a:lstStyle/>
          <a:p>
            <a:pPr algn="l">
              <a:lnSpc>
                <a:spcPts val="2376"/>
              </a:lnSpc>
            </a:pPr>
          </a:p>
          <a:p>
            <a:pPr algn="l" marL="325755" indent="-162878" lvl="1">
              <a:lnSpc>
                <a:spcPts val="2376"/>
              </a:lnSpc>
              <a:buFont typeface="Arial"/>
              <a:buChar char="•"/>
            </a:pPr>
            <a:r>
              <a:rPr lang="en-US" sz="1800" spc="16">
                <a:solidFill>
                  <a:srgbClr val="404040"/>
                </a:solidFill>
                <a:latin typeface="TT Rounds Condensed Bold"/>
              </a:rPr>
              <a:t>The proposed solution for mitigating the risks posed by keyloggers involves a multi-layered approach combining both technical measures and user education. Here's a detailed breakdown of the solution .</a:t>
            </a:r>
          </a:p>
          <a:p>
            <a:pPr algn="l" marL="380047" indent="-190024" lvl="1">
              <a:lnSpc>
                <a:spcPts val="2772"/>
              </a:lnSpc>
            </a:pPr>
            <a:r>
              <a:rPr lang="en-US" sz="2100" spc="19">
                <a:solidFill>
                  <a:srgbClr val="404040"/>
                </a:solidFill>
                <a:latin typeface="TT Rounds Condensed Bold"/>
              </a:rPr>
              <a:t>Anti-Keylogging Software:</a:t>
            </a:r>
          </a:p>
          <a:p>
            <a:pPr algn="l" marL="325755" indent="-162878" lvl="1">
              <a:lnSpc>
                <a:spcPts val="2376"/>
              </a:lnSpc>
              <a:buFont typeface="Arial"/>
              <a:buChar char="•"/>
            </a:pPr>
            <a:r>
              <a:rPr lang="en-US" sz="1800" spc="16">
                <a:solidFill>
                  <a:srgbClr val="404040"/>
                </a:solidFill>
                <a:latin typeface="TT Rounds Condensed Bold"/>
              </a:rPr>
              <a:t>Deploy robust anti-keylogging software on all endpoints (computers, laptops, mobile devices) within the organization's network. These tools should be capable of detecting and blocking keylogger activity in real-time. Examples of such software include Zemana AntiLogger, SpyShelter, and KeyScrambler.</a:t>
            </a:r>
          </a:p>
          <a:p>
            <a:pPr algn="l" marL="380047" indent="-190024" lvl="1">
              <a:lnSpc>
                <a:spcPts val="2772"/>
              </a:lnSpc>
            </a:pPr>
            <a:r>
              <a:rPr lang="en-US" sz="2100" spc="19">
                <a:solidFill>
                  <a:srgbClr val="404040"/>
                </a:solidFill>
                <a:latin typeface="TT Rounds Condensed Bold"/>
              </a:rPr>
              <a:t>Endpoint Security Solutions:</a:t>
            </a:r>
          </a:p>
          <a:p>
            <a:pPr algn="l" marL="325755" indent="-162878" lvl="1">
              <a:lnSpc>
                <a:spcPts val="2376"/>
              </a:lnSpc>
              <a:buFont typeface="Arial"/>
              <a:buChar char="•"/>
            </a:pPr>
            <a:r>
              <a:rPr lang="en-US" sz="1800" spc="16">
                <a:solidFill>
                  <a:srgbClr val="404040"/>
                </a:solidFill>
                <a:latin typeface="TT Rounds Condensed Bold"/>
              </a:rPr>
              <a:t> Implement comprehensive endpoint security solutions that include features like behavioral analysis, file integrity monitoring, and intrusion prevention systems (IPS). These solutions can detect and prevent malicious activity, including keylogging attempts, before they cause harm.</a:t>
            </a:r>
          </a:p>
          <a:p>
            <a:pPr algn="l" marL="380047" indent="-190024" lvl="1">
              <a:lnSpc>
                <a:spcPts val="2772"/>
              </a:lnSpc>
            </a:pPr>
            <a:r>
              <a:rPr lang="en-US" sz="2100" spc="19">
                <a:solidFill>
                  <a:srgbClr val="404040"/>
                </a:solidFill>
                <a:latin typeface="TT Rounds Condensed Bold"/>
              </a:rPr>
              <a:t>Secure Coding Practices:</a:t>
            </a:r>
          </a:p>
          <a:p>
            <a:pPr algn="l" marL="325755" indent="-162878" lvl="1">
              <a:lnSpc>
                <a:spcPts val="2376"/>
              </a:lnSpc>
              <a:buFont typeface="Arial"/>
              <a:buChar char="•"/>
            </a:pPr>
            <a:r>
              <a:rPr lang="en-US" sz="1800" spc="16">
                <a:solidFill>
                  <a:srgbClr val="404040"/>
                </a:solidFill>
                <a:latin typeface="TT Rounds Condensed Bold"/>
              </a:rPr>
              <a:t> Enforce secure coding practices during software development to minimize the presence of vulnerabilities that could be exploited by keyloggers. This includes regular code reviews, adherence to secure coding standards, and thorough testing for vulnerabilities.</a:t>
            </a:r>
          </a:p>
          <a:p>
            <a:pPr algn="l" marL="380047" indent="-190024" lvl="1">
              <a:lnSpc>
                <a:spcPts val="2772"/>
              </a:lnSpc>
            </a:pPr>
            <a:r>
              <a:rPr lang="en-US" sz="2100" spc="19">
                <a:solidFill>
                  <a:srgbClr val="404040"/>
                </a:solidFill>
                <a:latin typeface="TT Rounds Condensed Bold"/>
              </a:rPr>
              <a:t>User Education and Awareness:</a:t>
            </a:r>
          </a:p>
          <a:p>
            <a:pPr algn="l" marL="325755" indent="-162878" lvl="1">
              <a:lnSpc>
                <a:spcPts val="2376"/>
              </a:lnSpc>
              <a:buFont typeface="Arial"/>
              <a:buChar char="•"/>
            </a:pPr>
            <a:r>
              <a:rPr lang="en-US" sz="1800" spc="16">
                <a:solidFill>
                  <a:srgbClr val="404040"/>
                </a:solidFill>
                <a:latin typeface="TT Rounds Condensed Bold"/>
              </a:rPr>
              <a:t> Conduct regular training sessions to educate employees about the risks associated with keyloggers and how to recognize and avoid them. Teach them to identify phishing emails, suspicious websites, and other common attack vectors used by keyloggers to infiltrate systems.</a:t>
            </a:r>
          </a:p>
          <a:p>
            <a:pPr algn="l" marL="380047" indent="-190024" lvl="1">
              <a:lnSpc>
                <a:spcPts val="2772"/>
              </a:lnSpc>
            </a:pPr>
            <a:r>
              <a:rPr lang="en-US" sz="2100" spc="19">
                <a:solidFill>
                  <a:srgbClr val="404040"/>
                </a:solidFill>
                <a:latin typeface="TT Rounds Condensed Bold"/>
              </a:rPr>
              <a:t>Multi-Factor Authentication (MFA):</a:t>
            </a:r>
          </a:p>
          <a:p>
            <a:pPr algn="l" marL="325755" indent="-162878" lvl="1">
              <a:lnSpc>
                <a:spcPts val="2376"/>
              </a:lnSpc>
              <a:buFont typeface="Arial"/>
              <a:buChar char="•"/>
            </a:pPr>
            <a:r>
              <a:rPr lang="en-US" sz="1800" spc="16">
                <a:solidFill>
                  <a:srgbClr val="404040"/>
                </a:solidFill>
                <a:latin typeface="TT Rounds Condensed Bold"/>
              </a:rPr>
              <a:t> Implement MFA across all systems and applications to add an extra layer of security beyond passwords. This can significantly reduce the effectiveness of keyloggers, as even if credentials are captured, additional authentication factors are required for access.</a:t>
            </a:r>
          </a:p>
          <a:p>
            <a:pPr algn="l" marL="325755" indent="-162878" lvl="1">
              <a:lnSpc>
                <a:spcPts val="2376"/>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25278"/>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System  Approach</a:t>
            </a:r>
          </a:p>
        </p:txBody>
      </p:sp>
      <p:sp>
        <p:nvSpPr>
          <p:cNvPr name="TextBox 10" id="10"/>
          <p:cNvSpPr txBox="true"/>
          <p:nvPr/>
        </p:nvSpPr>
        <p:spPr>
          <a:xfrm rot="0">
            <a:off x="963228" y="1970184"/>
            <a:ext cx="16361543" cy="6947121"/>
          </a:xfrm>
          <a:prstGeom prst="rect">
            <a:avLst/>
          </a:prstGeom>
        </p:spPr>
        <p:txBody>
          <a:bodyPr anchor="t" rtlCol="false" tIns="0" lIns="0" bIns="0" rIns="0">
            <a:spAutoFit/>
          </a:bodyPr>
          <a:lstStyle/>
          <a:p>
            <a:pPr algn="l">
              <a:lnSpc>
                <a:spcPts val="3564"/>
              </a:lnSpc>
            </a:pPr>
            <a:r>
              <a:rPr lang="en-US" sz="2700" spc="-21">
                <a:solidFill>
                  <a:srgbClr val="0F0F0F"/>
                </a:solidFill>
                <a:latin typeface="Zen Maru Gothic Bold"/>
              </a:rPr>
              <a:t>A systematic approach to keylogger and security implementation involves several interconnected components aimed at identifying, preventing, detecting, and responding to keylogger threats. Here's a structured system approach:</a:t>
            </a:r>
          </a:p>
          <a:p>
            <a:pPr algn="l" marL="488632" indent="-244316" lvl="1">
              <a:lnSpc>
                <a:spcPts val="3564"/>
              </a:lnSpc>
              <a:buFont typeface="Arial"/>
              <a:buChar char="•"/>
            </a:pPr>
            <a:r>
              <a:rPr lang="en-US" sz="2700" spc="-21">
                <a:solidFill>
                  <a:srgbClr val="0F0F0F"/>
                </a:solidFill>
                <a:latin typeface="Zen Maru Gothic Bold"/>
              </a:rPr>
              <a:t>  Threat Analysis and Risk Assessment.</a:t>
            </a:r>
          </a:p>
          <a:p>
            <a:pPr algn="l" marL="488632" indent="-244316" lvl="1">
              <a:lnSpc>
                <a:spcPts val="3564"/>
              </a:lnSpc>
              <a:buFont typeface="Arial"/>
              <a:buChar char="•"/>
            </a:pPr>
            <a:r>
              <a:rPr lang="en-US" sz="2700" spc="-21">
                <a:solidFill>
                  <a:srgbClr val="0F0F0F"/>
                </a:solidFill>
                <a:latin typeface="Zen Maru Gothic Bold"/>
              </a:rPr>
              <a:t>  Security Policy Development.</a:t>
            </a:r>
          </a:p>
          <a:p>
            <a:pPr algn="l" marL="488632" indent="-244316" lvl="1">
              <a:lnSpc>
                <a:spcPts val="3564"/>
              </a:lnSpc>
              <a:buFont typeface="Arial"/>
              <a:buChar char="•"/>
            </a:pPr>
            <a:r>
              <a:rPr lang="en-US" sz="2700" spc="-21">
                <a:solidFill>
                  <a:srgbClr val="0F0F0F"/>
                </a:solidFill>
                <a:latin typeface="Zen Maru Gothic Bold"/>
              </a:rPr>
              <a:t>  Technical Controls Implementation.</a:t>
            </a:r>
          </a:p>
          <a:p>
            <a:pPr algn="l" marL="488632" indent="-244316" lvl="1">
              <a:lnSpc>
                <a:spcPts val="3564"/>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Algorithm &amp; Deployment</a:t>
            </a:r>
          </a:p>
        </p:txBody>
      </p:sp>
      <p:sp>
        <p:nvSpPr>
          <p:cNvPr name="TextBox 10" id="10"/>
          <p:cNvSpPr txBox="true"/>
          <p:nvPr/>
        </p:nvSpPr>
        <p:spPr>
          <a:xfrm rot="0">
            <a:off x="963228" y="1960659"/>
            <a:ext cx="16361543" cy="6956646"/>
          </a:xfrm>
          <a:prstGeom prst="rect">
            <a:avLst/>
          </a:prstGeom>
        </p:spPr>
        <p:txBody>
          <a:bodyPr anchor="t" rtlCol="false" tIns="0" lIns="0" bIns="0" rIns="0">
            <a:spAutoFit/>
          </a:bodyPr>
          <a:lstStyle/>
          <a:p>
            <a:pPr algn="l">
              <a:lnSpc>
                <a:spcPts val="4752"/>
              </a:lnSpc>
            </a:pPr>
            <a:r>
              <a:rPr lang="en-US" sz="3600" spc="-29">
                <a:solidFill>
                  <a:srgbClr val="404040"/>
                </a:solidFill>
                <a:latin typeface="Zen Maru Gothic"/>
              </a:rPr>
              <a:t>Algorithm for Keylogger Prevention and Security Implementation:</a:t>
            </a:r>
          </a:p>
          <a:p>
            <a:pPr algn="l" marL="461486" indent="-230743" lvl="1">
              <a:lnSpc>
                <a:spcPts val="3366"/>
              </a:lnSpc>
              <a:buFont typeface="Arial"/>
              <a:buChar char="•"/>
            </a:pPr>
            <a:r>
              <a:rPr lang="en-US" sz="2550" spc="-20">
                <a:solidFill>
                  <a:srgbClr val="404040"/>
                </a:solidFill>
                <a:latin typeface="Zen Maru Gothic"/>
              </a:rPr>
              <a:t>Identify Keylogger Threats: Enumerate potential sources and vectors through which keyloggers could infiltrate systems (e.g., malicious downloads, phishing emails, compromised websites).</a:t>
            </a:r>
          </a:p>
          <a:p>
            <a:pPr algn="l" marL="461486" indent="-230743" lvl="1">
              <a:lnSpc>
                <a:spcPts val="3366"/>
              </a:lnSpc>
              <a:buFont typeface="Arial"/>
              <a:buChar char="•"/>
            </a:pPr>
            <a:r>
              <a:rPr lang="en-US" sz="2550" spc="-20">
                <a:solidFill>
                  <a:srgbClr val="404040"/>
                </a:solidFill>
                <a:latin typeface="Zen Maru Gothic"/>
              </a:rPr>
              <a:t>Risk Assessment: Conduct a comprehensive risk assessment to evaluate the likelihood and potential impact of keylogger attacks on the organization's systems and data.</a:t>
            </a:r>
          </a:p>
          <a:p>
            <a:pPr algn="l" marL="461486" indent="-230743" lvl="1">
              <a:lnSpc>
                <a:spcPts val="3366"/>
              </a:lnSpc>
              <a:buFont typeface="Arial"/>
              <a:buChar char="•"/>
            </a:pPr>
            <a:r>
              <a:rPr lang="en-US" sz="2550" spc="-20">
                <a:solidFill>
                  <a:srgbClr val="404040"/>
                </a:solidFill>
                <a:latin typeface="Zen Maru Gothic"/>
              </a:rPr>
              <a:t>Define Security Requirements:Determine the security requirements and objectives based on the identified risks and organizational needs.Select Security Solutions: Choose appropriate security solutions and tools for keylogger prevention, detection, and response (e.g., anti-malware software, intrusion detection systems, endpoint protection platforms).</a:t>
            </a:r>
          </a:p>
          <a:p>
            <a:pPr algn="l" marL="461486" indent="-230743" lvl="1">
              <a:lnSpc>
                <a:spcPts val="3366"/>
              </a:lnSpc>
              <a:buFont typeface="Arial"/>
              <a:buChar char="•"/>
            </a:pPr>
            <a:r>
              <a:rPr lang="en-US" sz="2550" spc="-20">
                <a:solidFill>
                  <a:srgbClr val="404040"/>
                </a:solidFill>
                <a:latin typeface="Zen Maru Gothic"/>
              </a:rPr>
              <a:t>Configure Security Controls: Configure security controls and settings on endpoints, networks, and servers to enforce security policies and prevent keylogger infiltration. Enable real-time scanning, heuristic analysis, and behavioral monitoring features in anti-malware solutions. Implement firewall rules to block suspicious traffic associated with keyloggers.Configure intrusion detection/prevention systems to monitor for keylogger activity.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Result</a:t>
            </a:r>
          </a:p>
        </p:txBody>
      </p:sp>
      <p:sp>
        <p:nvSpPr>
          <p:cNvPr name="TextBox 10" id="10"/>
          <p:cNvSpPr txBox="true"/>
          <p:nvPr/>
        </p:nvSpPr>
        <p:spPr>
          <a:xfrm rot="0">
            <a:off x="963228" y="1889223"/>
            <a:ext cx="16361543" cy="2461259"/>
          </a:xfrm>
          <a:prstGeom prst="rect">
            <a:avLst/>
          </a:prstGeom>
        </p:spPr>
        <p:txBody>
          <a:bodyPr anchor="t" rtlCol="false" tIns="0" lIns="0" bIns="0" rIns="0">
            <a:spAutoFit/>
          </a:bodyPr>
          <a:lstStyle/>
          <a:p>
            <a:pPr algn="l" marL="651510" indent="-325755" lvl="1">
              <a:lnSpc>
                <a:spcPts val="4752"/>
              </a:lnSpc>
              <a:buFont typeface="Arial"/>
              <a:buChar char="•"/>
            </a:pPr>
            <a:r>
              <a:rPr lang="en-US" sz="3600" spc="-29">
                <a:solidFill>
                  <a:srgbClr val="0F0F0F"/>
                </a:solidFill>
                <a:latin typeface="Zen Maru Gothic"/>
              </a:rPr>
              <a:t>The result of implementing the outlined keylogger prevention and security measures should lead to a significant reduction in the risk of keylogger attacks and an overall improvement in the organization's security posture. </a:t>
            </a:r>
          </a:p>
        </p:txBody>
      </p:sp>
      <p:sp>
        <p:nvSpPr>
          <p:cNvPr name="Freeform 11" id="11"/>
          <p:cNvSpPr/>
          <p:nvPr/>
        </p:nvSpPr>
        <p:spPr>
          <a:xfrm flipH="false" flipV="false" rot="0">
            <a:off x="2335056" y="8029575"/>
            <a:ext cx="7380444" cy="1828798"/>
          </a:xfrm>
          <a:custGeom>
            <a:avLst/>
            <a:gdLst/>
            <a:ahLst/>
            <a:cxnLst/>
            <a:rect r="r" b="b" t="t" l="l"/>
            <a:pathLst>
              <a:path h="1828798" w="7380444">
                <a:moveTo>
                  <a:pt x="0" y="0"/>
                </a:moveTo>
                <a:lnTo>
                  <a:pt x="7380444" y="0"/>
                </a:lnTo>
                <a:lnTo>
                  <a:pt x="7380444" y="1828799"/>
                </a:lnTo>
                <a:lnTo>
                  <a:pt x="0" y="1828799"/>
                </a:lnTo>
                <a:lnTo>
                  <a:pt x="0" y="0"/>
                </a:lnTo>
                <a:close/>
              </a:path>
            </a:pathLst>
          </a:custGeom>
          <a:blipFill>
            <a:blip r:embed="rId3"/>
            <a:stretch>
              <a:fillRect l="0" t="-8439" r="0" b="-8439"/>
            </a:stretch>
          </a:blipFill>
        </p:spPr>
      </p:sp>
      <p:sp>
        <p:nvSpPr>
          <p:cNvPr name="Freeform 12" id="12"/>
          <p:cNvSpPr/>
          <p:nvPr/>
        </p:nvSpPr>
        <p:spPr>
          <a:xfrm flipH="false" flipV="false" rot="0">
            <a:off x="11715750" y="4571998"/>
            <a:ext cx="4237194" cy="5086352"/>
          </a:xfrm>
          <a:custGeom>
            <a:avLst/>
            <a:gdLst/>
            <a:ahLst/>
            <a:cxnLst/>
            <a:rect r="r" b="b" t="t" l="l"/>
            <a:pathLst>
              <a:path h="5086352" w="4237194">
                <a:moveTo>
                  <a:pt x="0" y="0"/>
                </a:moveTo>
                <a:lnTo>
                  <a:pt x="4237194" y="0"/>
                </a:lnTo>
                <a:lnTo>
                  <a:pt x="4237194" y="5086352"/>
                </a:lnTo>
                <a:lnTo>
                  <a:pt x="0" y="5086352"/>
                </a:lnTo>
                <a:lnTo>
                  <a:pt x="0" y="0"/>
                </a:lnTo>
                <a:close/>
              </a:path>
            </a:pathLst>
          </a:custGeom>
          <a:blipFill>
            <a:blip r:embed="rId4"/>
            <a:stretch>
              <a:fillRect l="-9376" t="0" r="-9376" b="0"/>
            </a:stretch>
          </a:blipFill>
        </p:spPr>
      </p:sp>
      <p:sp>
        <p:nvSpPr>
          <p:cNvPr name="Freeform 13" id="13"/>
          <p:cNvSpPr/>
          <p:nvPr/>
        </p:nvSpPr>
        <p:spPr>
          <a:xfrm flipH="false" flipV="false" rot="0">
            <a:off x="2163606" y="4881974"/>
            <a:ext cx="7380444" cy="2233200"/>
          </a:xfrm>
          <a:custGeom>
            <a:avLst/>
            <a:gdLst/>
            <a:ahLst/>
            <a:cxnLst/>
            <a:rect r="r" b="b" t="t" l="l"/>
            <a:pathLst>
              <a:path h="2233200" w="7380444">
                <a:moveTo>
                  <a:pt x="0" y="0"/>
                </a:moveTo>
                <a:lnTo>
                  <a:pt x="7380444" y="0"/>
                </a:lnTo>
                <a:lnTo>
                  <a:pt x="7380444" y="2233200"/>
                </a:lnTo>
                <a:lnTo>
                  <a:pt x="0" y="2233200"/>
                </a:lnTo>
                <a:lnTo>
                  <a:pt x="0" y="0"/>
                </a:lnTo>
                <a:close/>
              </a:path>
            </a:pathLst>
          </a:custGeom>
          <a:blipFill>
            <a:blip r:embed="rId5"/>
            <a:stretch>
              <a:fillRect l="0" t="-9973" r="0" b="-9973"/>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Conclusion</a:t>
            </a:r>
          </a:p>
        </p:txBody>
      </p:sp>
      <p:sp>
        <p:nvSpPr>
          <p:cNvPr name="TextBox 10" id="10"/>
          <p:cNvSpPr txBox="true"/>
          <p:nvPr/>
        </p:nvSpPr>
        <p:spPr>
          <a:xfrm rot="0">
            <a:off x="963228" y="1960659"/>
            <a:ext cx="16361543" cy="6956646"/>
          </a:xfrm>
          <a:prstGeom prst="rect">
            <a:avLst/>
          </a:prstGeom>
        </p:spPr>
        <p:txBody>
          <a:bodyPr anchor="t" rtlCol="false" tIns="0" lIns="0" bIns="0" rIns="0">
            <a:spAutoFit/>
          </a:bodyPr>
          <a:lstStyle/>
          <a:p>
            <a:pPr algn="l" marL="542925" indent="-271462" lvl="1">
              <a:lnSpc>
                <a:spcPts val="3960"/>
              </a:lnSpc>
              <a:buFont typeface="Arial"/>
              <a:buChar char="•"/>
            </a:pPr>
            <a:r>
              <a:rPr lang="en-US" sz="3000" spc="-24">
                <a:solidFill>
                  <a:srgbClr val="404040"/>
                </a:solidFill>
                <a:latin typeface="Zen Maru Gothic"/>
              </a:rPr>
              <a:t>The successful implementation of keylogger prevention and security measures leads to a more secure and resilient organization, capable of defending against keylogger threats and safeguarding its systems, data, and reputation in an increasingly hostile cyber landscape.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1970184"/>
            <a:ext cx="16361543" cy="6947121"/>
          </a:xfrm>
          <a:prstGeom prst="rect">
            <a:avLst/>
          </a:prstGeom>
        </p:spPr>
        <p:txBody>
          <a:bodyPr anchor="t" rtlCol="false" tIns="0" lIns="0" bIns="0" rIns="0">
            <a:spAutoFit/>
          </a:bodyPr>
          <a:lstStyle/>
          <a:p>
            <a:pPr algn="l">
              <a:lnSpc>
                <a:spcPts val="3366"/>
              </a:lnSpc>
            </a:pPr>
          </a:p>
          <a:p>
            <a:pPr algn="l">
              <a:lnSpc>
                <a:spcPts val="3366"/>
              </a:lnSpc>
            </a:pPr>
            <a:r>
              <a:rPr lang="en-US" sz="2550" spc="-20">
                <a:solidFill>
                  <a:srgbClr val="404040"/>
                </a:solidFill>
                <a:latin typeface="Zen Maru Gothic"/>
              </a:rPr>
              <a:t>The future scope of keyloggers, as with many other technologies, will likely involve advancements in both legitimate and malicious applications. Here are a few potential future trends:</a:t>
            </a:r>
          </a:p>
          <a:p>
            <a:pPr algn="l" marL="461486" indent="-230743" lvl="1">
              <a:lnSpc>
                <a:spcPts val="3366"/>
              </a:lnSpc>
              <a:buFont typeface="Arial"/>
              <a:buChar char="•"/>
            </a:pPr>
            <a:r>
              <a:rPr lang="en-US" sz="2550" spc="-20">
                <a:solidFill>
                  <a:srgbClr val="404040"/>
                </a:solidFill>
                <a:latin typeface="Zen Maru Gothic"/>
              </a:rPr>
              <a:t>Increased Sophistication. </a:t>
            </a:r>
          </a:p>
          <a:p>
            <a:pPr algn="l" marL="461486" indent="-230743" lvl="1">
              <a:lnSpc>
                <a:spcPts val="3366"/>
              </a:lnSpc>
              <a:buFont typeface="Arial"/>
              <a:buChar char="•"/>
            </a:pPr>
            <a:r>
              <a:rPr lang="en-US" sz="2550" spc="-20">
                <a:solidFill>
                  <a:srgbClr val="404040"/>
                </a:solidFill>
                <a:latin typeface="Zen Maru Gothic"/>
              </a:rPr>
              <a:t>Targeted Attacks.</a:t>
            </a:r>
          </a:p>
          <a:p>
            <a:pPr algn="l" marL="461486" indent="-230743" lvl="1">
              <a:lnSpc>
                <a:spcPts val="3366"/>
              </a:lnSpc>
              <a:buFont typeface="Arial"/>
              <a:buChar char="•"/>
            </a:pPr>
            <a:r>
              <a:rPr lang="en-US" sz="2550" spc="-20">
                <a:solidFill>
                  <a:srgbClr val="404040"/>
                </a:solidFill>
                <a:latin typeface="Zen Maru Gothic"/>
              </a:rPr>
              <a:t>Mobile Platforms.</a:t>
            </a:r>
          </a:p>
          <a:p>
            <a:pPr algn="l" marL="461486" indent="-230743" lvl="1">
              <a:lnSpc>
                <a:spcPts val="3366"/>
              </a:lnSpc>
              <a:buFont typeface="Arial"/>
              <a:buChar char="•"/>
            </a:pPr>
            <a:r>
              <a:rPr lang="en-US" sz="2550" spc="-20">
                <a:solidFill>
                  <a:srgbClr val="404040"/>
                </a:solidFill>
                <a:latin typeface="Zen Maru Gothic"/>
              </a:rPr>
              <a:t>Cloud-based KeyloggingDefensive Technologies:</a:t>
            </a:r>
          </a:p>
          <a:p>
            <a:pPr algn="l" marL="461486" indent="-230743" lvl="1">
              <a:lnSpc>
                <a:spcPts val="3366"/>
              </a:lnSpc>
              <a:buFont typeface="Arial"/>
              <a:buChar char="•"/>
            </a:pPr>
            <a:r>
              <a:rPr lang="en-US" sz="2550" spc="-20">
                <a:solidFill>
                  <a:srgbClr val="404040"/>
                </a:solidFill>
                <a:latin typeface="Zen Maru Gothic"/>
              </a:rPr>
              <a:t> Legal and Ethical Considerations.</a:t>
            </a:r>
          </a:p>
        </p:txBody>
      </p:sp>
      <p:sp>
        <p:nvSpPr>
          <p:cNvPr name="TextBox 10" id="10"/>
          <p:cNvSpPr txBox="true"/>
          <p:nvPr/>
        </p:nvSpPr>
        <p:spPr>
          <a:xfrm rot="0">
            <a:off x="894945" y="1322233"/>
            <a:ext cx="16361544" cy="694479"/>
          </a:xfrm>
          <a:prstGeom prst="rect">
            <a:avLst/>
          </a:prstGeom>
        </p:spPr>
        <p:txBody>
          <a:bodyPr anchor="t" rtlCol="false" tIns="0" lIns="0" bIns="0" rIns="0">
            <a:spAutoFit/>
          </a:bodyPr>
          <a:lstStyle/>
          <a:p>
            <a:pPr algn="l">
              <a:lnSpc>
                <a:spcPts val="4752"/>
              </a:lnSpc>
            </a:pPr>
            <a:r>
              <a:rPr lang="en-US" sz="4950">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DAGBhYHLz3Y</dc:identifier>
  <dcterms:modified xsi:type="dcterms:W3CDTF">2011-08-01T06:04:30Z</dcterms:modified>
  <cp:revision>1</cp:revision>
  <dc:title>Project template .pptx</dc:title>
</cp:coreProperties>
</file>

<file path=docProps/thumbnail.jpeg>
</file>